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70" r:id="rId11"/>
    <p:sldId id="272" r:id="rId12"/>
    <p:sldId id="281" r:id="rId13"/>
    <p:sldId id="260" r:id="rId14"/>
    <p:sldId id="273" r:id="rId15"/>
    <p:sldId id="274" r:id="rId16"/>
    <p:sldId id="279" r:id="rId17"/>
    <p:sldId id="261" r:id="rId18"/>
    <p:sldId id="277" r:id="rId19"/>
    <p:sldId id="278" r:id="rId20"/>
    <p:sldId id="275" r:id="rId21"/>
    <p:sldId id="262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3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31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5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6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0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290FAB-3948-4EA8-AAC2-6EC1CED87227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21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Адаптации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7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33221" y="1905000"/>
            <a:ext cx="4566430" cy="5762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Активные</a:t>
            </a:r>
            <a:r>
              <a:rPr lang="ru-RU" dirty="0"/>
              <a:t> адаптации связаны с поведенческими реакциями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1" y="2808391"/>
            <a:ext cx="4565879" cy="30408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7106" y="1905000"/>
            <a:ext cx="5332140" cy="576262"/>
          </a:xfrm>
        </p:spPr>
        <p:txBody>
          <a:bodyPr>
            <a:noAutofit/>
          </a:bodyPr>
          <a:lstStyle/>
          <a:p>
            <a:r>
              <a:rPr lang="ru-RU" sz="1900" b="1" dirty="0"/>
              <a:t>Пассивные</a:t>
            </a:r>
            <a:r>
              <a:rPr lang="ru-RU" sz="1900" dirty="0"/>
              <a:t> адаптации связаны с появлением разнообразных защитных структур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06" y="2808390"/>
            <a:ext cx="5332140" cy="3040875"/>
          </a:xfrm>
        </p:spPr>
      </p:pic>
    </p:spTree>
    <p:extLst>
      <p:ext uri="{BB962C8B-B14F-4D97-AF65-F5344CB8AC3E}">
        <p14:creationId xmlns:p14="http://schemas.microsoft.com/office/powerpoint/2010/main" val="21964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400" b="1" dirty="0" smtClean="0"/>
              <a:t>Типы окраски</a:t>
            </a:r>
            <a:br>
              <a:rPr lang="ru-RU" sz="4400" b="1" dirty="0" smtClean="0"/>
            </a:br>
            <a:r>
              <a:rPr lang="ru-RU" sz="2400" dirty="0"/>
              <a:t>Покровительственная (</a:t>
            </a:r>
            <a:r>
              <a:rPr lang="ru-RU" sz="2400" dirty="0" err="1"/>
              <a:t>криптическая</a:t>
            </a:r>
            <a:r>
              <a:rPr lang="ru-RU" sz="2400" dirty="0"/>
              <a:t>) окраска, обеспечивает маскировку (миметизм)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3909" y="2096072"/>
            <a:ext cx="4943770" cy="5762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сплошная – соответствует цвету фона в местообитании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9" y="2915159"/>
            <a:ext cx="4943770" cy="30898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8914" y="2096072"/>
            <a:ext cx="5104262" cy="5762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расчленяющая – появление пятен, полос, ложных (отвлекающих) глаз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2915159"/>
            <a:ext cx="3980884" cy="3089856"/>
          </a:xfrm>
        </p:spPr>
      </p:pic>
    </p:spTree>
    <p:extLst>
      <p:ext uri="{BB962C8B-B14F-4D97-AF65-F5344CB8AC3E}">
        <p14:creationId xmlns:p14="http://schemas.microsoft.com/office/powerpoint/2010/main" val="3688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1" y="480134"/>
            <a:ext cx="8548341" cy="824883"/>
          </a:xfrm>
        </p:spPr>
        <p:txBody>
          <a:bodyPr/>
          <a:lstStyle/>
          <a:p>
            <a:pPr marL="54864">
              <a:defRPr/>
            </a:pPr>
            <a:r>
              <a:rPr lang="ru-RU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r>
              <a:rPr lang="ru-RU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– </a:t>
            </a:r>
            <a:r>
              <a:rPr lang="ru-RU" sz="4400" b="1" dirty="0"/>
              <a:t>Типы окраски</a:t>
            </a: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651975"/>
            <a:ext cx="5195888" cy="41636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Привлекающая, или распознавательная</a:t>
            </a:r>
          </a:p>
        </p:txBody>
      </p:sp>
    </p:spTree>
    <p:extLst>
      <p:ext uri="{BB962C8B-B14F-4D97-AF65-F5344CB8AC3E}">
        <p14:creationId xmlns:p14="http://schemas.microsoft.com/office/powerpoint/2010/main" val="29267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окраски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56742"/>
            <a:ext cx="4395787" cy="32034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945517"/>
            <a:ext cx="4395788" cy="24211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46111" y="1534989"/>
            <a:ext cx="8950325" cy="576262"/>
          </a:xfrm>
        </p:spPr>
        <p:txBody>
          <a:bodyPr/>
          <a:lstStyle/>
          <a:p>
            <a:r>
              <a:rPr lang="ru-RU" dirty="0" smtClean="0"/>
              <a:t>Отпугивающая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</a:t>
            </a:r>
            <a:r>
              <a:rPr lang="ru-RU" sz="4000" b="1" dirty="0" smtClean="0"/>
              <a:t>окраски</a:t>
            </a:r>
            <a:br>
              <a:rPr lang="ru-RU" sz="4000" b="1" dirty="0" smtClean="0"/>
            </a:br>
            <a:r>
              <a:rPr lang="ru-RU" sz="2800" dirty="0"/>
              <a:t>Предостерегающая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6110" y="2041480"/>
            <a:ext cx="5100699" cy="576262"/>
          </a:xfrm>
        </p:spPr>
        <p:txBody>
          <a:bodyPr>
            <a:noAutofit/>
          </a:bodyPr>
          <a:lstStyle/>
          <a:p>
            <a:r>
              <a:rPr lang="ru-RU" sz="2000" dirty="0"/>
              <a:t>миметическая, или </a:t>
            </a:r>
            <a:r>
              <a:rPr lang="ru-RU" sz="2000" dirty="0" err="1" smtClean="0"/>
              <a:t>лжепредостерегающая</a:t>
            </a:r>
            <a:r>
              <a:rPr lang="ru-RU" sz="2000" dirty="0" smtClean="0"/>
              <a:t> (</a:t>
            </a:r>
            <a:r>
              <a:rPr lang="ru-RU" sz="2000" dirty="0" err="1"/>
              <a:t>бэтсовская</a:t>
            </a:r>
            <a:r>
              <a:rPr lang="ru-RU" sz="2000" dirty="0"/>
              <a:t> мимикрия)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770490"/>
            <a:ext cx="5100699" cy="37258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8929" y="2041480"/>
            <a:ext cx="5614764" cy="576262"/>
          </a:xfrm>
        </p:spPr>
        <p:txBody>
          <a:bodyPr>
            <a:normAutofit/>
          </a:bodyPr>
          <a:lstStyle/>
          <a:p>
            <a:r>
              <a:rPr lang="ru-RU" sz="2000" dirty="0"/>
              <a:t>собственно предостерегающая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9" y="2770490"/>
            <a:ext cx="5614764" cy="3725847"/>
          </a:xfrm>
        </p:spPr>
      </p:pic>
    </p:spTree>
    <p:extLst>
      <p:ext uri="{BB962C8B-B14F-4D97-AF65-F5344CB8AC3E}">
        <p14:creationId xmlns:p14="http://schemas.microsoft.com/office/powerpoint/2010/main" val="29208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</a:t>
            </a:r>
            <a:r>
              <a:rPr lang="ru-RU" sz="4000" b="1" dirty="0" smtClean="0"/>
              <a:t>окраски</a:t>
            </a:r>
            <a:br>
              <a:rPr lang="ru-RU" sz="4000" b="1" dirty="0" smtClean="0"/>
            </a:br>
            <a:r>
              <a:rPr lang="ru-RU" sz="2800" dirty="0" err="1" smtClean="0"/>
              <a:t>Мимиркия</a:t>
            </a:r>
            <a:r>
              <a:rPr lang="ru-RU" sz="2800" dirty="0" smtClean="0"/>
              <a:t> </a:t>
            </a:r>
            <a:r>
              <a:rPr lang="ru-RU" sz="2800" dirty="0" err="1" smtClean="0"/>
              <a:t>Мертенса</a:t>
            </a:r>
            <a:endParaRPr lang="ru-RU" sz="28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Молочная змея</a:t>
            </a:r>
            <a:endParaRPr lang="ru-RU" dirty="0"/>
          </a:p>
        </p:txBody>
      </p:sp>
      <p:pic>
        <p:nvPicPr>
          <p:cNvPr id="30" name="Рисунок 2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16629"/>
          <a:stretch>
            <a:fillRect/>
          </a:stretch>
        </p:blipFill>
        <p:spPr/>
      </p:pic>
      <p:sp>
        <p:nvSpPr>
          <p:cNvPr id="25" name="Текст 2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err="1" smtClean="0"/>
              <a:t>Неядовита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Королевская змея</a:t>
            </a:r>
            <a:endParaRPr lang="ru-RU" dirty="0"/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6" b="16586"/>
          <a:stretch>
            <a:fillRect/>
          </a:stretch>
        </p:blipFill>
        <p:spPr/>
      </p:pic>
      <p:sp>
        <p:nvSpPr>
          <p:cNvPr id="26" name="Текст 2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Умеренно ядовита, агрессивна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Коралловый аспид</a:t>
            </a:r>
            <a:endParaRPr lang="ru-RU" dirty="0"/>
          </a:p>
        </p:txBody>
      </p:sp>
      <p:pic>
        <p:nvPicPr>
          <p:cNvPr id="32" name="Рисунок 31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9604"/>
          <a:stretch>
            <a:fillRect/>
          </a:stretch>
        </p:blipFill>
        <p:spPr/>
      </p:pic>
      <p:sp>
        <p:nvSpPr>
          <p:cNvPr id="27" name="Текст 26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Крайне ядовит, неагрессивен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Мимикрия </a:t>
            </a:r>
            <a:r>
              <a:rPr lang="ru-RU" dirty="0" err="1"/>
              <a:t>Пекэма</a:t>
            </a:r>
            <a:r>
              <a:rPr lang="ru-RU" dirty="0"/>
              <a:t>, или агрессивная </a:t>
            </a:r>
            <a:r>
              <a:rPr lang="ru-RU" dirty="0" smtClean="0"/>
              <a:t>мимикрия («</a:t>
            </a:r>
            <a:r>
              <a:rPr lang="ru-RU" dirty="0"/>
              <a:t>волк в овечьей шкуре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2" y="1734202"/>
            <a:ext cx="4383396" cy="4752000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2" y="1734202"/>
            <a:ext cx="7134969" cy="4752000"/>
          </a:xfrm>
        </p:spPr>
      </p:pic>
    </p:spTree>
    <p:extLst>
      <p:ext uri="{BB962C8B-B14F-4D97-AF65-F5344CB8AC3E}">
        <p14:creationId xmlns:p14="http://schemas.microsoft.com/office/powerpoint/2010/main" val="41483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47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Ароморфозы – широкие </a:t>
            </a:r>
            <a:r>
              <a:rPr lang="ru-RU" sz="2000" dirty="0"/>
              <a:t>адаптации первого </a:t>
            </a:r>
            <a:r>
              <a:rPr lang="ru-RU" sz="2000" dirty="0" smtClean="0"/>
              <a:t>порядка, </a:t>
            </a:r>
            <a:r>
              <a:rPr lang="ru-RU" sz="2000" dirty="0"/>
              <a:t>связаны с изменением уровня организации и выходом в новую адаптивную </a:t>
            </a:r>
            <a:r>
              <a:rPr lang="ru-RU" sz="2000" dirty="0" smtClean="0"/>
              <a:t>зону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59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Алломорфозы (идиоадаптации) – </a:t>
            </a:r>
            <a:r>
              <a:rPr lang="ru-RU" sz="2000" dirty="0"/>
              <a:t>широкие адаптации второго </a:t>
            </a:r>
            <a:r>
              <a:rPr lang="ru-RU" sz="2000" dirty="0" smtClean="0"/>
              <a:t>порядка, </a:t>
            </a:r>
            <a:r>
              <a:rPr lang="ru-RU" sz="2000" dirty="0"/>
              <a:t>не связаны с изменением уровня </a:t>
            </a:r>
            <a:r>
              <a:rPr lang="ru-RU" sz="2000" dirty="0" smtClean="0"/>
              <a:t>организации</a:t>
            </a:r>
            <a:endParaRPr lang="ru-RU" sz="2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r="8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err="1"/>
              <a:t>Т</a:t>
            </a:r>
            <a:r>
              <a:rPr lang="ru-RU" sz="2000" dirty="0" err="1" smtClean="0"/>
              <a:t>еломорфозы</a:t>
            </a:r>
            <a:r>
              <a:rPr lang="ru-RU" sz="2000" dirty="0" smtClean="0"/>
              <a:t> – узкие адаптации, признаки узкой специализации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15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52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1460310"/>
            <a:ext cx="10237978" cy="478808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400" b="1" dirty="0" smtClean="0"/>
              <a:t>По уровню проявления</a:t>
            </a:r>
            <a:endParaRPr lang="ru-RU" sz="2400" dirty="0" smtClean="0"/>
          </a:p>
          <a:p>
            <a:pPr marL="640080" lvl="1">
              <a:defRPr/>
            </a:pPr>
            <a:r>
              <a:rPr lang="ru-RU" sz="2400" dirty="0" smtClean="0"/>
              <a:t>биохимические </a:t>
            </a:r>
            <a:r>
              <a:rPr lang="ru-RU" sz="2400" dirty="0" smtClean="0"/>
              <a:t>– изменяется структура белков, углеводов, липидов и других химических компонентов организмов;</a:t>
            </a:r>
          </a:p>
          <a:p>
            <a:pPr marL="640080" lvl="1">
              <a:defRPr/>
            </a:pPr>
            <a:r>
              <a:rPr lang="ru-RU" sz="2400" dirty="0" smtClean="0"/>
              <a:t>физиолого-биохимические </a:t>
            </a:r>
            <a:r>
              <a:rPr lang="ru-RU" sz="2400" dirty="0" smtClean="0"/>
              <a:t>– изменяется характер обмена веществ;</a:t>
            </a:r>
          </a:p>
          <a:p>
            <a:pPr marL="640080" lvl="1">
              <a:defRPr/>
            </a:pPr>
            <a:r>
              <a:rPr lang="ru-RU" sz="2400" dirty="0" smtClean="0"/>
              <a:t>анатомо-морфологические </a:t>
            </a:r>
            <a:r>
              <a:rPr lang="ru-RU" sz="2400" dirty="0" smtClean="0"/>
              <a:t>– изменяется внутреннее и внешнее строение организмов; анатомо-морфологические признаки условно делятся на качественные (например, окраска шерсти) и количественные (например, длина конечностей);</a:t>
            </a:r>
          </a:p>
          <a:p>
            <a:pPr marL="640080" lvl="1">
              <a:defRPr/>
            </a:pPr>
            <a:r>
              <a:rPr lang="ru-RU" sz="2400" dirty="0" smtClean="0"/>
              <a:t>физиолого-репродуктивные </a:t>
            </a:r>
            <a:r>
              <a:rPr lang="ru-RU" sz="2400" dirty="0" smtClean="0"/>
              <a:t>– изменяются плодовитость, сроки начала и окончания репродуктивного периода, сроки размножения;</a:t>
            </a:r>
          </a:p>
          <a:p>
            <a:pPr marL="640080" lvl="1">
              <a:defRPr/>
            </a:pPr>
            <a:r>
              <a:rPr lang="ru-RU" sz="2400" dirty="0" smtClean="0"/>
              <a:t>онтогенетические </a:t>
            </a:r>
            <a:r>
              <a:rPr lang="ru-RU" sz="2400" dirty="0" smtClean="0"/>
              <a:t>– изменяется характер индивидуального развития;</a:t>
            </a:r>
          </a:p>
          <a:p>
            <a:pPr marL="640080" lvl="1">
              <a:defRPr/>
            </a:pPr>
            <a:r>
              <a:rPr lang="ru-RU" sz="2400" dirty="0" smtClean="0"/>
              <a:t>этологические </a:t>
            </a:r>
            <a:r>
              <a:rPr lang="ru-RU" sz="2400" dirty="0" smtClean="0"/>
              <a:t>– изменяется поведение организмов.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4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616557"/>
            <a:ext cx="4051050" cy="2279043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7419" r="11111" b="12381"/>
          <a:stretch/>
        </p:blipFill>
        <p:spPr>
          <a:xfrm>
            <a:off x="4704662" y="616557"/>
            <a:ext cx="7172345" cy="562488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4967" y="3129280"/>
            <a:ext cx="4051049" cy="28955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Элементарные </a:t>
            </a:r>
            <a:r>
              <a:rPr lang="ru-RU" sz="2000" dirty="0"/>
              <a:t>адаптации – проявляются на уровне отдельных видов и внутривидовых группировок</a:t>
            </a:r>
          </a:p>
        </p:txBody>
      </p:sp>
    </p:spTree>
    <p:extLst>
      <p:ext uri="{BB962C8B-B14F-4D97-AF65-F5344CB8AC3E}">
        <p14:creationId xmlns:p14="http://schemas.microsoft.com/office/powerpoint/2010/main" val="4754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600" b="1" smtClean="0"/>
              <a:t>По проявлению на разных стадиях онтогенеза</a:t>
            </a:r>
          </a:p>
          <a:p>
            <a:pPr marL="640080" lvl="1">
              <a:defRPr/>
            </a:pPr>
            <a:r>
              <a:rPr lang="ru-RU" sz="2600" smtClean="0"/>
              <a:t>эмбрионально-личиночные – проявляются у эмбрионов, личинок и отдельных этапов метаморфоза;</a:t>
            </a:r>
          </a:p>
          <a:p>
            <a:pPr marL="640080" lvl="1">
              <a:defRPr/>
            </a:pPr>
            <a:r>
              <a:rPr lang="ru-RU" sz="2600" smtClean="0"/>
              <a:t>адаптации взрослых (половозрелых) особей – проявляются у взрослых особей;</a:t>
            </a:r>
          </a:p>
          <a:p>
            <a:pPr marL="640080" lvl="1">
              <a:defRPr/>
            </a:pPr>
            <a:r>
              <a:rPr lang="ru-RU" sz="2600" smtClean="0"/>
              <a:t>адаптации, повышающие устойчивость онтогенеза в целом.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568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Относительный характер адаптаций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8" y="1867688"/>
            <a:ext cx="7956644" cy="4961677"/>
          </a:xfrm>
        </p:spPr>
      </p:pic>
    </p:spTree>
    <p:extLst>
      <p:ext uri="{BB962C8B-B14F-4D97-AF65-F5344CB8AC3E}">
        <p14:creationId xmlns:p14="http://schemas.microsoft.com/office/powerpoint/2010/main" val="33638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400" b="1" dirty="0" smtClean="0"/>
              <a:t>По влиянию генотипа особи на формирование адаптаций</a:t>
            </a:r>
            <a:endParaRPr lang="ru-RU" sz="2400" dirty="0" smtClean="0"/>
          </a:p>
          <a:p>
            <a:pPr marL="640080" lvl="1">
              <a:defRPr/>
            </a:pPr>
            <a:r>
              <a:rPr lang="ru-RU" sz="2400" dirty="0" smtClean="0"/>
              <a:t>генетические </a:t>
            </a:r>
            <a:r>
              <a:rPr lang="ru-RU" sz="2400" dirty="0" smtClean="0"/>
              <a:t>(высокая зависимость фенотипа от генотипа особи);</a:t>
            </a:r>
          </a:p>
          <a:p>
            <a:pPr marL="640080" lvl="1">
              <a:defRPr/>
            </a:pPr>
            <a:r>
              <a:rPr lang="ru-RU" sz="2400" dirty="0" smtClean="0"/>
              <a:t>экологические </a:t>
            </a:r>
            <a:r>
              <a:rPr lang="ru-RU" sz="2400" dirty="0" smtClean="0"/>
              <a:t>(высокая зависимость фенотипа от среды);</a:t>
            </a:r>
          </a:p>
          <a:p>
            <a:pPr marL="640080" lvl="1">
              <a:defRPr/>
            </a:pPr>
            <a:r>
              <a:rPr lang="ru-RU" sz="2400" dirty="0" smtClean="0"/>
              <a:t>эколого-генетические </a:t>
            </a:r>
            <a:r>
              <a:rPr lang="ru-RU" sz="2400" dirty="0" smtClean="0"/>
              <a:t>(фенотип зависит и от генотипа, и от среды).</a:t>
            </a:r>
          </a:p>
        </p:txBody>
      </p:sp>
    </p:spTree>
    <p:extLst>
      <p:ext uri="{BB962C8B-B14F-4D97-AF65-F5344CB8AC3E}">
        <p14:creationId xmlns:p14="http://schemas.microsoft.com/office/powerpoint/2010/main" val="35779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2263" y="1447800"/>
            <a:ext cx="4353636" cy="1447800"/>
          </a:xfrm>
        </p:spPr>
        <p:txBody>
          <a:bodyPr/>
          <a:lstStyle/>
          <a:p>
            <a:r>
              <a:rPr lang="ru-RU" sz="3600" dirty="0"/>
              <a:t>Адаптации – </a:t>
            </a:r>
            <a:r>
              <a:rPr lang="ru-RU" sz="3600" b="1" dirty="0"/>
              <a:t>По взаимодействию групп </a:t>
            </a:r>
            <a:r>
              <a:rPr lang="ru-RU" sz="3600" b="1" dirty="0" smtClean="0"/>
              <a:t>организмов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65" y="1447801"/>
            <a:ext cx="6918354" cy="5033102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32263" y="3129280"/>
            <a:ext cx="4353636" cy="2895599"/>
          </a:xfrm>
        </p:spPr>
        <p:txBody>
          <a:bodyPr>
            <a:normAutofit/>
          </a:bodyPr>
          <a:lstStyle/>
          <a:p>
            <a:r>
              <a:rPr lang="ru-RU" sz="2000" dirty="0"/>
              <a:t>– индивидуальные, или организменные;</a:t>
            </a:r>
          </a:p>
          <a:p>
            <a:r>
              <a:rPr lang="ru-RU" sz="2000" dirty="0"/>
              <a:t>– внутривидовые, или групповые, в </a:t>
            </a:r>
            <a:r>
              <a:rPr lang="ru-RU" sz="2000" dirty="0" err="1"/>
              <a:t>т.ч</a:t>
            </a:r>
            <a:r>
              <a:rPr lang="ru-RU" sz="2000" dirty="0"/>
              <a:t>. конгруэнции;</a:t>
            </a:r>
          </a:p>
          <a:p>
            <a:r>
              <a:rPr lang="ru-RU" sz="2000" dirty="0"/>
              <a:t>– межвидовые, или </a:t>
            </a:r>
            <a:r>
              <a:rPr lang="ru-RU" sz="2000" dirty="0" err="1"/>
              <a:t>коадаптации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36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симбиоза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2275790"/>
            <a:ext cx="517647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8" y="2275790"/>
            <a:ext cx="594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9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симбиоза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3" y="2055490"/>
            <a:ext cx="5789474" cy="39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20" y="2055490"/>
            <a:ext cx="5903106" cy="3960000"/>
          </a:xfrm>
        </p:spPr>
      </p:pic>
    </p:spTree>
    <p:extLst>
      <p:ext uri="{BB962C8B-B14F-4D97-AF65-F5344CB8AC3E}">
        <p14:creationId xmlns:p14="http://schemas.microsoft.com/office/powerpoint/2010/main" val="7685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377" y="1125037"/>
            <a:ext cx="4105640" cy="1263321"/>
          </a:xfrm>
        </p:spPr>
        <p:txBody>
          <a:bodyPr/>
          <a:lstStyle/>
          <a:p>
            <a:r>
              <a:rPr lang="ru-RU" b="1" dirty="0"/>
              <a:t>Уникальный случай тройного </a:t>
            </a:r>
            <a:r>
              <a:rPr lang="ru-RU" b="1" dirty="0" smtClean="0"/>
              <a:t>симбиоза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43" y="1405480"/>
            <a:ext cx="7544477" cy="420374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0378" y="2538484"/>
            <a:ext cx="3992834" cy="374640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Защитная» симбиотическая бактерия </a:t>
            </a:r>
            <a:r>
              <a:rPr lang="ru-RU" sz="2000" dirty="0" err="1"/>
              <a:t>Hamiltonella</a:t>
            </a:r>
            <a:r>
              <a:rPr lang="ru-RU" sz="2000" dirty="0"/>
              <a:t> </a:t>
            </a:r>
            <a:r>
              <a:rPr lang="ru-RU" sz="2000" dirty="0" err="1"/>
              <a:t>defensa</a:t>
            </a:r>
            <a:r>
              <a:rPr lang="ru-RU" sz="2000" dirty="0"/>
              <a:t>, живущая в клетках некоторых тлей, вырабатывает токсины, смертельные для личинок наездников. </a:t>
            </a:r>
            <a:r>
              <a:rPr lang="ru-RU" sz="2000" dirty="0" smtClean="0"/>
              <a:t>Эффективную </a:t>
            </a:r>
            <a:r>
              <a:rPr lang="ru-RU" sz="2000" dirty="0"/>
              <a:t>защиту тлей от наездников обеспечивают не любые </a:t>
            </a:r>
            <a:r>
              <a:rPr lang="ru-RU" sz="2000" dirty="0" smtClean="0"/>
              <a:t>бактерии, </a:t>
            </a:r>
            <a:r>
              <a:rPr lang="ru-RU" sz="2000" dirty="0"/>
              <a:t>а только зараженные вирусом-бактериофагом APSE. Гены токсичных белков, необходимых для уничтожения личинок наездника, находятся в геноме вируса, а не бактерии. </a:t>
            </a:r>
          </a:p>
        </p:txBody>
      </p:sp>
    </p:spTree>
    <p:extLst>
      <p:ext uri="{BB962C8B-B14F-4D97-AF65-F5344CB8AC3E}">
        <p14:creationId xmlns:p14="http://schemas.microsoft.com/office/powerpoint/2010/main" val="30445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919767"/>
            <a:ext cx="3914572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Растение, гриб и вирус объединились, чтобы втроем противостоять высоким температурам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8" y="973852"/>
            <a:ext cx="7365443" cy="4910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445" y="2614411"/>
            <a:ext cx="3914572" cy="4043966"/>
          </a:xfrm>
        </p:spPr>
        <p:txBody>
          <a:bodyPr>
            <a:normAutofit/>
          </a:bodyPr>
          <a:lstStyle/>
          <a:p>
            <a:r>
              <a:rPr lang="ru-RU" sz="1600" dirty="0"/>
              <a:t>Термостойкая трава, растущая на горячих геотермальных почвах в </a:t>
            </a:r>
            <a:r>
              <a:rPr lang="ru-RU" sz="1600" dirty="0" err="1"/>
              <a:t>Йеллоустонском</a:t>
            </a:r>
            <a:r>
              <a:rPr lang="ru-RU" sz="1600" dirty="0"/>
              <a:t> национальном парке, обязана своей </a:t>
            </a:r>
            <a:r>
              <a:rPr lang="ru-RU" sz="1600" dirty="0" err="1"/>
              <a:t>термоустойчивостью</a:t>
            </a:r>
            <a:r>
              <a:rPr lang="ru-RU" sz="1600" dirty="0"/>
              <a:t> симбиотическому грибу. Ни гриб, ни трава по отдельности не выносят перегрева. Оказалось, что в этом симбиотическом комплексе есть еще и третий необходимый участник — вирус, живущий в клетках гриба. Гриб, «вылеченный» от вируса, теряет способность придавать </a:t>
            </a:r>
            <a:r>
              <a:rPr lang="ru-RU" sz="1600" dirty="0" err="1"/>
              <a:t>термоустойчивость</a:t>
            </a:r>
            <a:r>
              <a:rPr lang="ru-RU" sz="1600" dirty="0"/>
              <a:t> растению-хозяину.</a:t>
            </a:r>
          </a:p>
        </p:txBody>
      </p:sp>
    </p:spTree>
    <p:extLst>
      <p:ext uri="{BB962C8B-B14F-4D97-AF65-F5344CB8AC3E}">
        <p14:creationId xmlns:p14="http://schemas.microsoft.com/office/powerpoint/2010/main" val="5448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влиянию половозрастных особенностей</a:t>
            </a:r>
            <a:br>
              <a:rPr lang="ru-RU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половые – характерны для определенного пола, приводят к возникновению полового диморфизма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624219"/>
            <a:ext cx="4447576" cy="3564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возрастные – характерны только для определенных стадий онтогенеза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49" y="2624219"/>
            <a:ext cx="4028149" cy="3564000"/>
          </a:xfrm>
        </p:spPr>
      </p:pic>
    </p:spTree>
    <p:extLst>
      <p:ext uri="{BB962C8B-B14F-4D97-AF65-F5344CB8AC3E}">
        <p14:creationId xmlns:p14="http://schemas.microsoft.com/office/powerpoint/2010/main" val="10257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262</TotalTime>
  <Words>524</Words>
  <Application>Microsoft Office PowerPoint</Application>
  <PresentationFormat>Широкоэкранный</PresentationFormat>
  <Paragraphs>62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 2</vt:lpstr>
      <vt:lpstr>Wingdings 3</vt:lpstr>
      <vt:lpstr>Ион</vt:lpstr>
      <vt:lpstr>Адаптации</vt:lpstr>
      <vt:lpstr>Адаптации</vt:lpstr>
      <vt:lpstr>Адаптации</vt:lpstr>
      <vt:lpstr>Адаптации – По взаимодействию групп организмов</vt:lpstr>
      <vt:lpstr>Примеры симбиоза</vt:lpstr>
      <vt:lpstr>Примеры симбиоза</vt:lpstr>
      <vt:lpstr>Уникальный случай тройного симбиоза</vt:lpstr>
      <vt:lpstr>Растение, гриб и вирус объединились, чтобы втроем противостоять высоким температурам</vt:lpstr>
      <vt:lpstr>Адаптации По влиянию половозрастных особенностей </vt:lpstr>
      <vt:lpstr>Адаптации</vt:lpstr>
      <vt:lpstr>Адаптации – Типы окраски Покровительственная (криптическая) окраска, обеспечивает маскировку (миметизм) </vt:lpstr>
      <vt:lpstr>Адаптации – Типы окраски</vt:lpstr>
      <vt:lpstr>Адаптации – Типы окраски</vt:lpstr>
      <vt:lpstr>Адаптации – Типы окраски Предостерегающая</vt:lpstr>
      <vt:lpstr>Адаптации – Типы окраски Мимиркия Мертенса</vt:lpstr>
      <vt:lpstr>Мимикрия Пекэма, или агрессивная мимикрия («волк в овечьей шкуре»)</vt:lpstr>
      <vt:lpstr>Адаптации – По объему таксонов</vt:lpstr>
      <vt:lpstr>Адаптации – По объему таксонов</vt:lpstr>
      <vt:lpstr>Адаптации – По объему таксонов</vt:lpstr>
      <vt:lpstr>Адаптации – По объему таксонов</vt:lpstr>
      <vt:lpstr>Адаптации</vt:lpstr>
      <vt:lpstr>Относительный характер адаптаций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Адаптации</dc:title>
  <dc:creator>пк</dc:creator>
  <cp:lastModifiedBy>Мария</cp:lastModifiedBy>
  <cp:revision>19</cp:revision>
  <dcterms:created xsi:type="dcterms:W3CDTF">2017-01-30T06:19:00Z</dcterms:created>
  <dcterms:modified xsi:type="dcterms:W3CDTF">2022-02-03T13:42:25Z</dcterms:modified>
</cp:coreProperties>
</file>